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8" r:id="rId2"/>
  </p:sldIdLst>
  <p:sldSz cx="30275213" cy="213836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02"/>
    <p:restoredTop sz="96327"/>
  </p:normalViewPr>
  <p:slideViewPr>
    <p:cSldViewPr snapToGrid="0" snapToObjects="1">
      <p:cViewPr varScale="1">
        <p:scale>
          <a:sx n="39" d="100"/>
          <a:sy n="39" d="100"/>
        </p:scale>
        <p:origin x="5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DC338A-D6E9-E045-AAF1-B0098E2D7E00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8A055-73B7-D049-8AE7-B735597DE2C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08984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C8A055-73B7-D049-8AE7-B735597DE2CA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1438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3499590"/>
            <a:ext cx="25733931" cy="7444669"/>
          </a:xfrm>
        </p:spPr>
        <p:txBody>
          <a:bodyPr anchor="b"/>
          <a:lstStyle>
            <a:lvl1pPr algn="ctr"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11231355"/>
            <a:ext cx="22706410" cy="5162758"/>
          </a:xfrm>
        </p:spPr>
        <p:txBody>
          <a:bodyPr/>
          <a:lstStyle>
            <a:lvl1pPr marL="0" indent="0" algn="ctr">
              <a:buNone/>
              <a:defRPr sz="7483"/>
            </a:lvl1pPr>
            <a:lvl2pPr marL="1425595" indent="0" algn="ctr">
              <a:buNone/>
              <a:defRPr sz="6236"/>
            </a:lvl2pPr>
            <a:lvl3pPr marL="2851191" indent="0" algn="ctr">
              <a:buNone/>
              <a:defRPr sz="5613"/>
            </a:lvl3pPr>
            <a:lvl4pPr marL="4276786" indent="0" algn="ctr">
              <a:buNone/>
              <a:defRPr sz="4989"/>
            </a:lvl4pPr>
            <a:lvl5pPr marL="5702381" indent="0" algn="ctr">
              <a:buNone/>
              <a:defRPr sz="4989"/>
            </a:lvl5pPr>
            <a:lvl6pPr marL="7127977" indent="0" algn="ctr">
              <a:buNone/>
              <a:defRPr sz="4989"/>
            </a:lvl6pPr>
            <a:lvl7pPr marL="8553572" indent="0" algn="ctr">
              <a:buNone/>
              <a:defRPr sz="4989"/>
            </a:lvl7pPr>
            <a:lvl8pPr marL="9979167" indent="0" algn="ctr">
              <a:buNone/>
              <a:defRPr sz="4989"/>
            </a:lvl8pPr>
            <a:lvl9pPr marL="11404763" indent="0" algn="ctr">
              <a:buNone/>
              <a:defRPr sz="4989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4044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22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1138480"/>
            <a:ext cx="6528093" cy="1812163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1138480"/>
            <a:ext cx="19205838" cy="181216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75670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0985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5331063"/>
            <a:ext cx="26112371" cy="8894992"/>
          </a:xfrm>
        </p:spPr>
        <p:txBody>
          <a:bodyPr anchor="b"/>
          <a:lstStyle>
            <a:lvl1pPr>
              <a:defRPr sz="1870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14310205"/>
            <a:ext cx="26112371" cy="4677666"/>
          </a:xfrm>
        </p:spPr>
        <p:txBody>
          <a:bodyPr/>
          <a:lstStyle>
            <a:lvl1pPr marL="0" indent="0">
              <a:buNone/>
              <a:defRPr sz="7483">
                <a:solidFill>
                  <a:schemeClr val="tx1"/>
                </a:solidFill>
              </a:defRPr>
            </a:lvl1pPr>
            <a:lvl2pPr marL="1425595" indent="0">
              <a:buNone/>
              <a:defRPr sz="6236">
                <a:solidFill>
                  <a:schemeClr val="tx1">
                    <a:tint val="75000"/>
                  </a:schemeClr>
                </a:solidFill>
              </a:defRPr>
            </a:lvl2pPr>
            <a:lvl3pPr marL="2851191" indent="0">
              <a:buNone/>
              <a:defRPr sz="5613">
                <a:solidFill>
                  <a:schemeClr val="tx1">
                    <a:tint val="75000"/>
                  </a:schemeClr>
                </a:solidFill>
              </a:defRPr>
            </a:lvl3pPr>
            <a:lvl4pPr marL="4276786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4pPr>
            <a:lvl5pPr marL="5702381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5pPr>
            <a:lvl6pPr marL="712797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6pPr>
            <a:lvl7pPr marL="8553572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7pPr>
            <a:lvl8pPr marL="9979167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8pPr>
            <a:lvl9pPr marL="11404763" indent="0">
              <a:buNone/>
              <a:defRPr sz="498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3520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5692400"/>
            <a:ext cx="12866966" cy="13567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907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138485"/>
            <a:ext cx="26112371" cy="413317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5241960"/>
            <a:ext cx="12807832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7810963"/>
            <a:ext cx="12807832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5241960"/>
            <a:ext cx="12870909" cy="2569003"/>
          </a:xfrm>
        </p:spPr>
        <p:txBody>
          <a:bodyPr anchor="b"/>
          <a:lstStyle>
            <a:lvl1pPr marL="0" indent="0">
              <a:buNone/>
              <a:defRPr sz="7483" b="1"/>
            </a:lvl1pPr>
            <a:lvl2pPr marL="1425595" indent="0">
              <a:buNone/>
              <a:defRPr sz="6236" b="1"/>
            </a:lvl2pPr>
            <a:lvl3pPr marL="2851191" indent="0">
              <a:buNone/>
              <a:defRPr sz="5613" b="1"/>
            </a:lvl3pPr>
            <a:lvl4pPr marL="4276786" indent="0">
              <a:buNone/>
              <a:defRPr sz="4989" b="1"/>
            </a:lvl4pPr>
            <a:lvl5pPr marL="5702381" indent="0">
              <a:buNone/>
              <a:defRPr sz="4989" b="1"/>
            </a:lvl5pPr>
            <a:lvl6pPr marL="7127977" indent="0">
              <a:buNone/>
              <a:defRPr sz="4989" b="1"/>
            </a:lvl6pPr>
            <a:lvl7pPr marL="8553572" indent="0">
              <a:buNone/>
              <a:defRPr sz="4989" b="1"/>
            </a:lvl7pPr>
            <a:lvl8pPr marL="9979167" indent="0">
              <a:buNone/>
              <a:defRPr sz="4989" b="1"/>
            </a:lvl8pPr>
            <a:lvl9pPr marL="11404763" indent="0">
              <a:buNone/>
              <a:defRPr sz="4989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7810963"/>
            <a:ext cx="12870909" cy="114887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0119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06789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5014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3078850"/>
            <a:ext cx="15326827" cy="15196234"/>
          </a:xfrm>
        </p:spPr>
        <p:txBody>
          <a:bodyPr/>
          <a:lstStyle>
            <a:lvl1pPr>
              <a:defRPr sz="9978"/>
            </a:lvl1pPr>
            <a:lvl2pPr>
              <a:defRPr sz="8731"/>
            </a:lvl2pPr>
            <a:lvl3pPr>
              <a:defRPr sz="7483"/>
            </a:lvl3pPr>
            <a:lvl4pPr>
              <a:defRPr sz="6236"/>
            </a:lvl4pPr>
            <a:lvl5pPr>
              <a:defRPr sz="6236"/>
            </a:lvl5pPr>
            <a:lvl6pPr>
              <a:defRPr sz="6236"/>
            </a:lvl6pPr>
            <a:lvl7pPr>
              <a:defRPr sz="6236"/>
            </a:lvl7pPr>
            <a:lvl8pPr>
              <a:defRPr sz="6236"/>
            </a:lvl8pPr>
            <a:lvl9pPr>
              <a:defRPr sz="623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3269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1425575"/>
            <a:ext cx="9764544" cy="4989513"/>
          </a:xfrm>
        </p:spPr>
        <p:txBody>
          <a:bodyPr anchor="b"/>
          <a:lstStyle>
            <a:lvl1pPr>
              <a:defRPr sz="9978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3078850"/>
            <a:ext cx="15326827" cy="15196234"/>
          </a:xfrm>
        </p:spPr>
        <p:txBody>
          <a:bodyPr anchor="t"/>
          <a:lstStyle>
            <a:lvl1pPr marL="0" indent="0">
              <a:buNone/>
              <a:defRPr sz="9978"/>
            </a:lvl1pPr>
            <a:lvl2pPr marL="1425595" indent="0">
              <a:buNone/>
              <a:defRPr sz="8731"/>
            </a:lvl2pPr>
            <a:lvl3pPr marL="2851191" indent="0">
              <a:buNone/>
              <a:defRPr sz="7483"/>
            </a:lvl3pPr>
            <a:lvl4pPr marL="4276786" indent="0">
              <a:buNone/>
              <a:defRPr sz="6236"/>
            </a:lvl4pPr>
            <a:lvl5pPr marL="5702381" indent="0">
              <a:buNone/>
              <a:defRPr sz="6236"/>
            </a:lvl5pPr>
            <a:lvl6pPr marL="7127977" indent="0">
              <a:buNone/>
              <a:defRPr sz="6236"/>
            </a:lvl6pPr>
            <a:lvl7pPr marL="8553572" indent="0">
              <a:buNone/>
              <a:defRPr sz="6236"/>
            </a:lvl7pPr>
            <a:lvl8pPr marL="9979167" indent="0">
              <a:buNone/>
              <a:defRPr sz="6236"/>
            </a:lvl8pPr>
            <a:lvl9pPr marL="11404763" indent="0">
              <a:buNone/>
              <a:defRPr sz="623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6415088"/>
            <a:ext cx="9764544" cy="11884743"/>
          </a:xfrm>
        </p:spPr>
        <p:txBody>
          <a:bodyPr/>
          <a:lstStyle>
            <a:lvl1pPr marL="0" indent="0">
              <a:buNone/>
              <a:defRPr sz="4989"/>
            </a:lvl1pPr>
            <a:lvl2pPr marL="1425595" indent="0">
              <a:buNone/>
              <a:defRPr sz="4365"/>
            </a:lvl2pPr>
            <a:lvl3pPr marL="2851191" indent="0">
              <a:buNone/>
              <a:defRPr sz="3742"/>
            </a:lvl3pPr>
            <a:lvl4pPr marL="4276786" indent="0">
              <a:buNone/>
              <a:defRPr sz="3118"/>
            </a:lvl4pPr>
            <a:lvl5pPr marL="5702381" indent="0">
              <a:buNone/>
              <a:defRPr sz="3118"/>
            </a:lvl5pPr>
            <a:lvl6pPr marL="7127977" indent="0">
              <a:buNone/>
              <a:defRPr sz="3118"/>
            </a:lvl6pPr>
            <a:lvl7pPr marL="8553572" indent="0">
              <a:buNone/>
              <a:defRPr sz="3118"/>
            </a:lvl7pPr>
            <a:lvl8pPr marL="9979167" indent="0">
              <a:buNone/>
              <a:defRPr sz="3118"/>
            </a:lvl8pPr>
            <a:lvl9pPr marL="11404763" indent="0">
              <a:buNone/>
              <a:defRPr sz="311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9401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1138485"/>
            <a:ext cx="26112371" cy="4133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5692400"/>
            <a:ext cx="26112371" cy="13567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07191-5D49-2849-9250-F90A7ACE90FD}" type="datetimeFigureOut">
              <a:rPr lang="de-CH" smtClean="0"/>
              <a:t>05.08.20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19819457"/>
            <a:ext cx="10217884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19819457"/>
            <a:ext cx="6811923" cy="11384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74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5C003-48A9-3B41-94F5-43EFF44BCDA4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0207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851191" rtl="0" eaLnBrk="1" latinLnBrk="0" hangingPunct="1">
        <a:lnSpc>
          <a:spcPct val="90000"/>
        </a:lnSpc>
        <a:spcBef>
          <a:spcPct val="0"/>
        </a:spcBef>
        <a:buNone/>
        <a:defRPr sz="137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12798" indent="-712798" algn="l" defTabSz="2851191" rtl="0" eaLnBrk="1" latinLnBrk="0" hangingPunct="1">
        <a:lnSpc>
          <a:spcPct val="90000"/>
        </a:lnSpc>
        <a:spcBef>
          <a:spcPts val="3118"/>
        </a:spcBef>
        <a:buFont typeface="Arial" panose="020B0604020202020204" pitchFamily="34" charset="0"/>
        <a:buChar char="•"/>
        <a:defRPr sz="8731" kern="1200">
          <a:solidFill>
            <a:schemeClr val="tx1"/>
          </a:solidFill>
          <a:latin typeface="+mn-lt"/>
          <a:ea typeface="+mn-ea"/>
          <a:cs typeface="+mn-cs"/>
        </a:defRPr>
      </a:lvl1pPr>
      <a:lvl2pPr marL="2138393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7483" kern="1200">
          <a:solidFill>
            <a:schemeClr val="tx1"/>
          </a:solidFill>
          <a:latin typeface="+mn-lt"/>
          <a:ea typeface="+mn-ea"/>
          <a:cs typeface="+mn-cs"/>
        </a:defRPr>
      </a:lvl2pPr>
      <a:lvl3pPr marL="3563988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6236" kern="1200">
          <a:solidFill>
            <a:schemeClr val="tx1"/>
          </a:solidFill>
          <a:latin typeface="+mn-lt"/>
          <a:ea typeface="+mn-ea"/>
          <a:cs typeface="+mn-cs"/>
        </a:defRPr>
      </a:lvl3pPr>
      <a:lvl4pPr marL="498958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6415179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840774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926637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10691965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2117560" indent="-712798" algn="l" defTabSz="2851191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1pPr>
      <a:lvl2pPr marL="1425595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2pPr>
      <a:lvl3pPr marL="285119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3pPr>
      <a:lvl4pPr marL="4276786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4pPr>
      <a:lvl5pPr marL="5702381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5pPr>
      <a:lvl6pPr marL="712797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6pPr>
      <a:lvl7pPr marL="8553572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7pPr>
      <a:lvl8pPr marL="9979167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8pPr>
      <a:lvl9pPr marL="11404763" algn="l" defTabSz="2851191" rtl="0" eaLnBrk="1" latinLnBrk="0" hangingPunct="1">
        <a:defRPr sz="56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5.tiff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11" Type="http://schemas.openxmlformats.org/officeDocument/2006/relationships/image" Target="../media/image9.tiff"/><Relationship Id="rId5" Type="http://schemas.openxmlformats.org/officeDocument/2006/relationships/image" Target="../media/image3.tiff"/><Relationship Id="rId15" Type="http://schemas.openxmlformats.org/officeDocument/2006/relationships/image" Target="../media/image13.tiff"/><Relationship Id="rId10" Type="http://schemas.openxmlformats.org/officeDocument/2006/relationships/image" Target="../media/image8.png"/><Relationship Id="rId4" Type="http://schemas.openxmlformats.org/officeDocument/2006/relationships/image" Target="../media/image2.tiff"/><Relationship Id="rId9" Type="http://schemas.openxmlformats.org/officeDocument/2006/relationships/image" Target="../media/image7.png"/><Relationship Id="rId1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189DB5A-39DF-2F49-93FA-DDE938D1BC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63" y="678161"/>
            <a:ext cx="18743165" cy="1214922"/>
          </a:xfrm>
        </p:spPr>
        <p:txBody>
          <a:bodyPr>
            <a:noAutofit/>
          </a:bodyPr>
          <a:lstStyle/>
          <a:p>
            <a:pPr algn="l"/>
            <a:r>
              <a:rPr lang="de-CH" sz="7200" b="1" dirty="0" err="1"/>
              <a:t>Combining</a:t>
            </a:r>
            <a:r>
              <a:rPr lang="de-CH" sz="7200" b="1" dirty="0"/>
              <a:t> Universal </a:t>
            </a:r>
            <a:r>
              <a:rPr lang="de-CH" sz="7200" b="1" dirty="0" err="1"/>
              <a:t>Adversarial</a:t>
            </a:r>
            <a:r>
              <a:rPr lang="de-CH" sz="7200" b="1" dirty="0"/>
              <a:t> </a:t>
            </a:r>
            <a:r>
              <a:rPr lang="de-CH" sz="7200" b="1" dirty="0" err="1"/>
              <a:t>Perturbations</a:t>
            </a:r>
            <a:endParaRPr lang="de-CH" sz="72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48DC528-3F4E-464B-A172-C9EC8682654F}"/>
              </a:ext>
            </a:extLst>
          </p:cNvPr>
          <p:cNvSpPr txBox="1"/>
          <p:nvPr/>
        </p:nvSpPr>
        <p:spPr>
          <a:xfrm>
            <a:off x="676028" y="1840716"/>
            <a:ext cx="13965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Maurus Kühne (</a:t>
            </a:r>
            <a:r>
              <a:rPr lang="de-CH" sz="2800" dirty="0" err="1"/>
              <a:t>maurus.kuehne@students.ffhs.ch</a:t>
            </a:r>
            <a:r>
              <a:rPr lang="de-CH" sz="2800" dirty="0"/>
              <a:t>) Beat </a:t>
            </a:r>
            <a:r>
              <a:rPr lang="de-CH" sz="2800" dirty="0" err="1"/>
              <a:t>Tödtli</a:t>
            </a:r>
            <a:r>
              <a:rPr lang="de-CH" sz="2800" dirty="0"/>
              <a:t> (</a:t>
            </a:r>
            <a:r>
              <a:rPr lang="de-CH" sz="2800" dirty="0" err="1"/>
              <a:t>beat.toedtli@ost.ch</a:t>
            </a:r>
            <a:r>
              <a:rPr lang="de-CH" sz="2800" dirty="0"/>
              <a:t>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032BE91-311C-784A-8FBF-EF4AA406E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4709" y="452111"/>
            <a:ext cx="3661233" cy="244082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A3D8F0-B766-5640-BE9D-5D2A06AA0BBF}"/>
              </a:ext>
            </a:extLst>
          </p:cNvPr>
          <p:cNvSpPr txBox="1"/>
          <p:nvPr/>
        </p:nvSpPr>
        <p:spPr>
          <a:xfrm>
            <a:off x="627010" y="4271838"/>
            <a:ext cx="918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800" dirty="0"/>
              <a:t>Small </a:t>
            </a:r>
            <a:r>
              <a:rPr lang="de-CH" sz="2800" dirty="0" err="1"/>
              <a:t>perturbations</a:t>
            </a:r>
            <a:r>
              <a:rPr lang="de-CH" sz="2800" dirty="0"/>
              <a:t> in </a:t>
            </a:r>
            <a:r>
              <a:rPr lang="de-CH" sz="2800" dirty="0" err="1"/>
              <a:t>images</a:t>
            </a:r>
            <a:r>
              <a:rPr lang="de-CH" sz="2800" dirty="0"/>
              <a:t> </a:t>
            </a:r>
            <a:r>
              <a:rPr lang="de-CH" sz="2800" dirty="0" err="1"/>
              <a:t>can</a:t>
            </a:r>
            <a:r>
              <a:rPr lang="de-CH" sz="2800" dirty="0"/>
              <a:t> </a:t>
            </a:r>
            <a:r>
              <a:rPr lang="de-CH" sz="2800" dirty="0" err="1"/>
              <a:t>lead</a:t>
            </a:r>
            <a:r>
              <a:rPr lang="de-CH" sz="2800" dirty="0"/>
              <a:t> to </a:t>
            </a:r>
            <a:r>
              <a:rPr lang="de-CH" sz="2800" dirty="0" err="1"/>
              <a:t>misclassifications</a:t>
            </a:r>
            <a:r>
              <a:rPr lang="de-CH" sz="2800" dirty="0"/>
              <a:t> in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classifier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. The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no</a:t>
            </a:r>
            <a:r>
              <a:rPr lang="de-CH" sz="2800" dirty="0"/>
              <a:t> </a:t>
            </a:r>
            <a:r>
              <a:rPr lang="de-CH" sz="2800" dirty="0" err="1"/>
              <a:t>longer</a:t>
            </a:r>
            <a:r>
              <a:rPr lang="de-CH" sz="2800" dirty="0"/>
              <a:t> </a:t>
            </a:r>
            <a:r>
              <a:rPr lang="de-CH" sz="2800" dirty="0" err="1"/>
              <a:t>able</a:t>
            </a:r>
            <a:r>
              <a:rPr lang="de-CH" sz="2800" dirty="0"/>
              <a:t> to </a:t>
            </a:r>
            <a:r>
              <a:rPr lang="de-CH" sz="2800" dirty="0" err="1"/>
              <a:t>correctly</a:t>
            </a:r>
            <a:r>
              <a:rPr lang="de-CH" sz="2800" dirty="0"/>
              <a:t> </a:t>
            </a:r>
            <a:r>
              <a:rPr lang="de-CH" sz="2800" dirty="0" err="1"/>
              <a:t>classify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r>
              <a:rPr lang="de-CH" sz="2800" dirty="0"/>
              <a:t> </a:t>
            </a:r>
            <a:r>
              <a:rPr lang="de-CH" sz="2800" dirty="0" err="1"/>
              <a:t>content</a:t>
            </a:r>
            <a:r>
              <a:rPr lang="de-CH" sz="2800" dirty="0"/>
              <a:t>. Universal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exist</a:t>
            </a:r>
            <a:r>
              <a:rPr lang="de-CH" sz="2800" dirty="0"/>
              <a:t> </a:t>
            </a:r>
            <a:r>
              <a:rPr lang="de-CH" sz="2800" dirty="0" err="1"/>
              <a:t>that</a:t>
            </a:r>
            <a:r>
              <a:rPr lang="de-CH" sz="2800" dirty="0"/>
              <a:t> </a:t>
            </a:r>
            <a:r>
              <a:rPr lang="de-CH" sz="2800" dirty="0" err="1"/>
              <a:t>can</a:t>
            </a:r>
            <a:r>
              <a:rPr lang="de-CH" sz="2800" dirty="0"/>
              <a:t> </a:t>
            </a:r>
            <a:r>
              <a:rPr lang="de-CH" sz="2800" dirty="0" err="1"/>
              <a:t>be</a:t>
            </a:r>
            <a:r>
              <a:rPr lang="de-CH" sz="2800" dirty="0"/>
              <a:t> </a:t>
            </a:r>
            <a:r>
              <a:rPr lang="de-CH" sz="2800" dirty="0" err="1"/>
              <a:t>applied</a:t>
            </a:r>
            <a:r>
              <a:rPr lang="de-CH" sz="2800" dirty="0"/>
              <a:t> to an </a:t>
            </a:r>
            <a:r>
              <a:rPr lang="de-CH" sz="2800" dirty="0" err="1"/>
              <a:t>arbitrary</a:t>
            </a:r>
            <a:r>
              <a:rPr lang="de-CH" sz="2800" dirty="0"/>
              <a:t> </a:t>
            </a:r>
            <a:r>
              <a:rPr lang="de-CH" sz="2800" dirty="0" err="1"/>
              <a:t>image</a:t>
            </a:r>
            <a:r>
              <a:rPr lang="de-CH" sz="2800" dirty="0"/>
              <a:t>. </a:t>
            </a:r>
            <a:r>
              <a:rPr lang="de-CH" sz="2800" dirty="0" err="1"/>
              <a:t>Some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these</a:t>
            </a:r>
            <a:r>
              <a:rPr lang="de-CH" sz="2800" dirty="0"/>
              <a:t> universal </a:t>
            </a:r>
            <a:r>
              <a:rPr lang="de-CH" sz="2800" dirty="0" err="1"/>
              <a:t>perturbations</a:t>
            </a:r>
            <a:r>
              <a:rPr lang="de-CH" sz="2800" dirty="0"/>
              <a:t> also </a:t>
            </a:r>
            <a:r>
              <a:rPr lang="de-CH" sz="2800" dirty="0" err="1"/>
              <a:t>transfer</a:t>
            </a:r>
            <a:r>
              <a:rPr lang="de-CH" sz="2800" dirty="0"/>
              <a:t> </a:t>
            </a:r>
            <a:r>
              <a:rPr lang="de-CH" sz="2800" dirty="0" err="1"/>
              <a:t>well</a:t>
            </a:r>
            <a:r>
              <a:rPr lang="de-CH" sz="2800" dirty="0"/>
              <a:t> </a:t>
            </a:r>
            <a:r>
              <a:rPr lang="de-CH" sz="2800" dirty="0" err="1"/>
              <a:t>across</a:t>
            </a:r>
            <a:r>
              <a:rPr lang="de-CH" sz="2800" dirty="0"/>
              <a:t> different </a:t>
            </a:r>
            <a:r>
              <a:rPr lang="de-CH" sz="2800" dirty="0" err="1"/>
              <a:t>classifier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1D8C2B-C55B-F047-BE23-B549F06E0422}"/>
              </a:ext>
            </a:extLst>
          </p:cNvPr>
          <p:cNvSpPr txBox="1"/>
          <p:nvPr/>
        </p:nvSpPr>
        <p:spPr>
          <a:xfrm>
            <a:off x="676028" y="16121046"/>
            <a:ext cx="9000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Kann die von </a:t>
            </a:r>
            <a:r>
              <a:rPr lang="de-CH" sz="2800" dirty="0" err="1"/>
              <a:t>Moosavi-Dezfooli</a:t>
            </a:r>
            <a:r>
              <a:rPr lang="de-CH" sz="2800" dirty="0"/>
              <a:t> et al. gemessene </a:t>
            </a:r>
            <a:r>
              <a:rPr lang="de-CH" sz="2800" dirty="0" err="1"/>
              <a:t>Transferierbarkeit</a:t>
            </a:r>
            <a:r>
              <a:rPr lang="de-CH" sz="2800" dirty="0"/>
              <a:t> der Störwerte aus [1] reproduziert werden?</a:t>
            </a:r>
            <a:br>
              <a:rPr lang="de-CH" sz="2800" dirty="0"/>
            </a:br>
            <a:endParaRPr lang="de-CH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CH" sz="2800" dirty="0"/>
              <a:t>Steigt die </a:t>
            </a:r>
            <a:r>
              <a:rPr lang="de-CH" sz="2800" dirty="0" err="1"/>
              <a:t>Transferierbarkeit</a:t>
            </a:r>
            <a:r>
              <a:rPr lang="de-CH" sz="2800" dirty="0"/>
              <a:t> von Störwerten, wenn das Universal </a:t>
            </a:r>
            <a:r>
              <a:rPr lang="de-CH" sz="2800" dirty="0" err="1"/>
              <a:t>Adversarial</a:t>
            </a:r>
            <a:r>
              <a:rPr lang="de-CH" sz="2800" dirty="0"/>
              <a:t> Perturbations-Verfahren für mehrere Modelle kombiniert wird?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95449B2-6AFE-814F-8112-CC055A6139DB}"/>
              </a:ext>
            </a:extLst>
          </p:cNvPr>
          <p:cNvGrpSpPr/>
          <p:nvPr/>
        </p:nvGrpSpPr>
        <p:grpSpPr>
          <a:xfrm>
            <a:off x="993940" y="7283096"/>
            <a:ext cx="8201314" cy="5979927"/>
            <a:chOff x="885254" y="14136821"/>
            <a:chExt cx="8496735" cy="6007051"/>
          </a:xfrm>
        </p:grpSpPr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5234BEB6-84E8-AC4B-BA3E-2A1F412D7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41828" y="15980739"/>
              <a:ext cx="2183587" cy="2183587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41BD51D-BAAF-404E-B20B-202052FBC374}"/>
                </a:ext>
              </a:extLst>
            </p:cNvPr>
            <p:cNvCxnSpPr>
              <a:cxnSpLocks/>
            </p:cNvCxnSpPr>
            <p:nvPr/>
          </p:nvCxnSpPr>
          <p:spPr>
            <a:xfrm>
              <a:off x="4420388" y="15661672"/>
              <a:ext cx="1426465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A3CB409-5E3C-1A4A-8182-D40BFF11BC93}"/>
                </a:ext>
              </a:extLst>
            </p:cNvPr>
            <p:cNvSpPr txBox="1"/>
            <p:nvPr/>
          </p:nvSpPr>
          <p:spPr>
            <a:xfrm>
              <a:off x="4976841" y="14995684"/>
              <a:ext cx="3135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3600" dirty="0"/>
                <a:t>+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0983CC-C4DD-D14B-A69F-FE681C18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5254" y="14138729"/>
              <a:ext cx="2484440" cy="24844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72B37E7-E170-9B4B-93CB-06861086E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7545" y="14136821"/>
              <a:ext cx="2484441" cy="248444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C578856-7D3A-3A42-8737-F0B11C848A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7549" y="17190372"/>
              <a:ext cx="2484440" cy="248444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D86FCF1-6DB5-7645-8181-40ACC6AF6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5254" y="17190372"/>
              <a:ext cx="2484440" cy="24844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113A43-837C-0A4E-BE9E-6DC2B60DF1FD}"/>
                </a:ext>
              </a:extLst>
            </p:cNvPr>
            <p:cNvSpPr/>
            <p:nvPr/>
          </p:nvSpPr>
          <p:spPr>
            <a:xfrm>
              <a:off x="7478299" y="16589740"/>
              <a:ext cx="1390376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backpack</a:t>
              </a:r>
              <a:endParaRPr lang="de-CH" sz="24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2F8064-29A5-2749-991E-351FA699BA3D}"/>
                </a:ext>
              </a:extLst>
            </p:cNvPr>
            <p:cNvSpPr/>
            <p:nvPr/>
          </p:nvSpPr>
          <p:spPr>
            <a:xfrm>
              <a:off x="7365633" y="19680113"/>
              <a:ext cx="1748565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paper</a:t>
              </a:r>
              <a:r>
                <a:rPr lang="de-CH" sz="2400" dirty="0"/>
                <a:t> </a:t>
              </a:r>
              <a:r>
                <a:rPr lang="de-CH" sz="2400" dirty="0" err="1"/>
                <a:t>towel</a:t>
              </a:r>
              <a:endParaRPr lang="de-CH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60E18E-0361-CC42-8CA9-15B42EFC7FEF}"/>
                </a:ext>
              </a:extLst>
            </p:cNvPr>
            <p:cNvSpPr/>
            <p:nvPr/>
          </p:nvSpPr>
          <p:spPr>
            <a:xfrm>
              <a:off x="1720325" y="16589741"/>
              <a:ext cx="587240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car</a:t>
              </a:r>
              <a:endParaRPr lang="de-CH" sz="24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070236B-5062-894B-932E-3B556B52770C}"/>
                </a:ext>
              </a:extLst>
            </p:cNvPr>
            <p:cNvSpPr/>
            <p:nvPr/>
          </p:nvSpPr>
          <p:spPr>
            <a:xfrm>
              <a:off x="1689713" y="19674812"/>
              <a:ext cx="579267" cy="4637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sz="2400" dirty="0" err="1"/>
                <a:t>cat</a:t>
              </a:r>
              <a:endParaRPr lang="de-CH" sz="2400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944C585-AF05-634C-B4C0-406BA64BFD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35408" y="14744136"/>
            <a:ext cx="10080000" cy="51442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4CB3F86-CE42-E74C-BB45-E97ED4FAE1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56834" y="4274746"/>
            <a:ext cx="10080000" cy="432092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69D67D4-B7B9-5648-B1E7-07862779139B}"/>
              </a:ext>
            </a:extLst>
          </p:cNvPr>
          <p:cNvSpPr/>
          <p:nvPr/>
        </p:nvSpPr>
        <p:spPr>
          <a:xfrm>
            <a:off x="627010" y="3141315"/>
            <a:ext cx="9180000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 err="1"/>
              <a:t>Introduction</a:t>
            </a:r>
            <a:endParaRPr lang="de-CH" sz="4000" b="1" cap="small" spc="6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0A0C836-CCCE-0A4E-9EE3-847F0FDE70B7}"/>
              </a:ext>
            </a:extLst>
          </p:cNvPr>
          <p:cNvSpPr/>
          <p:nvPr/>
        </p:nvSpPr>
        <p:spPr>
          <a:xfrm>
            <a:off x="700267" y="14958814"/>
            <a:ext cx="9180000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/>
              <a:t>Motivation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D26D32-8EE7-DB4D-9448-3A31D5AB67F3}"/>
              </a:ext>
            </a:extLst>
          </p:cNvPr>
          <p:cNvSpPr/>
          <p:nvPr/>
        </p:nvSpPr>
        <p:spPr>
          <a:xfrm>
            <a:off x="10547606" y="3141314"/>
            <a:ext cx="18743164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 err="1"/>
              <a:t>reproduction</a:t>
            </a:r>
            <a:endParaRPr lang="de-CH" sz="4000" b="1" cap="small" spc="6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13586-FAD0-4D4C-B425-82EB7A972CF3}"/>
              </a:ext>
            </a:extLst>
          </p:cNvPr>
          <p:cNvSpPr/>
          <p:nvPr/>
        </p:nvSpPr>
        <p:spPr>
          <a:xfrm>
            <a:off x="10541335" y="13660932"/>
            <a:ext cx="18749434" cy="900000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4000" b="1" cap="small" spc="600" dirty="0" err="1"/>
              <a:t>Combination</a:t>
            </a:r>
            <a:r>
              <a:rPr lang="de-CH" sz="4000" b="1" cap="small" spc="600" dirty="0"/>
              <a:t> </a:t>
            </a:r>
            <a:r>
              <a:rPr lang="de-CH" sz="4000" b="1" cap="small" spc="600" dirty="0" err="1"/>
              <a:t>methods</a:t>
            </a:r>
            <a:endParaRPr lang="de-CH" sz="4000" b="1" cap="small" spc="6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5B83E-A7CC-E94C-8B5C-BD918CCF05F3}"/>
              </a:ext>
            </a:extLst>
          </p:cNvPr>
          <p:cNvSpPr txBox="1"/>
          <p:nvPr/>
        </p:nvSpPr>
        <p:spPr>
          <a:xfrm>
            <a:off x="649091" y="13493546"/>
            <a:ext cx="91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i="1" dirty="0" err="1"/>
              <a:t>Example</a:t>
            </a:r>
            <a:r>
              <a:rPr lang="de-CH" sz="2400" i="1" dirty="0"/>
              <a:t> </a:t>
            </a:r>
            <a:r>
              <a:rPr lang="de-CH" sz="2400" i="1" dirty="0" err="1"/>
              <a:t>of</a:t>
            </a:r>
            <a:r>
              <a:rPr lang="de-CH" sz="2400" i="1" dirty="0"/>
              <a:t> a universal </a:t>
            </a:r>
            <a:r>
              <a:rPr lang="de-CH" sz="2400" i="1" dirty="0" err="1"/>
              <a:t>perturbation</a:t>
            </a:r>
            <a:r>
              <a:rPr lang="de-CH" sz="2400" i="1" dirty="0"/>
              <a:t> </a:t>
            </a:r>
            <a:r>
              <a:rPr lang="de-CH" sz="2400" i="1" dirty="0" err="1"/>
              <a:t>for</a:t>
            </a:r>
            <a:r>
              <a:rPr lang="de-CH" sz="2400" i="1" dirty="0"/>
              <a:t> </a:t>
            </a:r>
            <a:r>
              <a:rPr lang="de-CH" sz="2400" i="1" dirty="0" err="1"/>
              <a:t>the</a:t>
            </a:r>
            <a:r>
              <a:rPr lang="de-CH" sz="2400" i="1" dirty="0"/>
              <a:t> Inception </a:t>
            </a:r>
            <a:r>
              <a:rPr lang="de-CH" sz="2400" i="1" dirty="0" err="1"/>
              <a:t>model</a:t>
            </a:r>
            <a:r>
              <a:rPr lang="de-CH" sz="2400" i="1" dirty="0"/>
              <a:t>. The </a:t>
            </a:r>
            <a:r>
              <a:rPr lang="de-CH" sz="2400" i="1" dirty="0" err="1"/>
              <a:t>perturbation</a:t>
            </a:r>
            <a:r>
              <a:rPr lang="de-CH" sz="2400" i="1" dirty="0"/>
              <a:t> </a:t>
            </a:r>
            <a:r>
              <a:rPr lang="de-CH" sz="2400" i="1" dirty="0" err="1"/>
              <a:t>leads</a:t>
            </a:r>
            <a:r>
              <a:rPr lang="de-CH" sz="2400" i="1" dirty="0"/>
              <a:t> to </a:t>
            </a:r>
            <a:r>
              <a:rPr lang="de-CH" sz="2400" i="1" dirty="0" err="1"/>
              <a:t>misclassifications</a:t>
            </a:r>
            <a:r>
              <a:rPr lang="de-CH" sz="2400" i="1" dirty="0"/>
              <a:t> </a:t>
            </a:r>
            <a:r>
              <a:rPr lang="de-CH" sz="2400" i="1" dirty="0" err="1"/>
              <a:t>when</a:t>
            </a:r>
            <a:r>
              <a:rPr lang="de-CH" sz="2400" i="1" dirty="0"/>
              <a:t> </a:t>
            </a:r>
            <a:r>
              <a:rPr lang="de-CH" sz="2400" i="1" dirty="0" err="1"/>
              <a:t>applied</a:t>
            </a:r>
            <a:r>
              <a:rPr lang="de-CH" sz="2400" i="1" dirty="0"/>
              <a:t> to different </a:t>
            </a:r>
            <a:r>
              <a:rPr lang="de-CH" sz="2400" i="1" dirty="0" err="1"/>
              <a:t>images</a:t>
            </a:r>
            <a:r>
              <a:rPr lang="de-CH" sz="2400" i="1" dirty="0"/>
              <a:t>.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28097D0-2BEE-0946-84B9-4EC72F14C1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4299" y="10154657"/>
            <a:ext cx="2160000" cy="2160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9B2404A-185E-834D-BAD5-4D4D5612CEC6}"/>
              </a:ext>
            </a:extLst>
          </p:cNvPr>
          <p:cNvSpPr txBox="1"/>
          <p:nvPr/>
        </p:nvSpPr>
        <p:spPr>
          <a:xfrm>
            <a:off x="12288875" y="12287857"/>
            <a:ext cx="136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Inception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95C2DDB9-60FC-514C-A395-6A90A40CA9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36897" y="10154657"/>
            <a:ext cx="2160000" cy="21600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2201039A-0AF3-8B4A-8D54-40B210043714}"/>
              </a:ext>
            </a:extLst>
          </p:cNvPr>
          <p:cNvSpPr txBox="1"/>
          <p:nvPr/>
        </p:nvSpPr>
        <p:spPr>
          <a:xfrm>
            <a:off x="15983042" y="12287857"/>
            <a:ext cx="114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VGG-16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698E7E-82E6-A24F-B8C7-AA40C87C3B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79495" y="10154657"/>
            <a:ext cx="2160000" cy="2160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25B0C20-FF06-CC40-9541-B9504928DA8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522093" y="10154657"/>
            <a:ext cx="2160000" cy="216000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B2A6453-8A51-2643-A3FB-A63B0262E46B}"/>
              </a:ext>
            </a:extLst>
          </p:cNvPr>
          <p:cNvSpPr txBox="1"/>
          <p:nvPr/>
        </p:nvSpPr>
        <p:spPr>
          <a:xfrm>
            <a:off x="23122982" y="12287857"/>
            <a:ext cx="979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VGG-F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BE70BDDE-7618-7D4A-A3B0-726923F4AD0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064690" y="10154657"/>
            <a:ext cx="2160000" cy="216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9121A81-CC51-AA41-B8BF-226CBC0C0B04}"/>
              </a:ext>
            </a:extLst>
          </p:cNvPr>
          <p:cNvSpPr txBox="1"/>
          <p:nvPr/>
        </p:nvSpPr>
        <p:spPr>
          <a:xfrm>
            <a:off x="27340560" y="124232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CH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F2A872B-C553-FB44-9785-DDDC1013A670}"/>
              </a:ext>
            </a:extLst>
          </p:cNvPr>
          <p:cNvSpPr txBox="1"/>
          <p:nvPr/>
        </p:nvSpPr>
        <p:spPr>
          <a:xfrm>
            <a:off x="26340155" y="12287857"/>
            <a:ext cx="16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ResNet-152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1AB7C31-1CE9-D94E-8763-994F4011E808}"/>
              </a:ext>
            </a:extLst>
          </p:cNvPr>
          <p:cNvSpPr txBox="1"/>
          <p:nvPr/>
        </p:nvSpPr>
        <p:spPr>
          <a:xfrm>
            <a:off x="19522532" y="12287857"/>
            <a:ext cx="1149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2400" dirty="0"/>
              <a:t>VGG-19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D8223E3-31A0-054B-A7AD-C20703002C60}"/>
              </a:ext>
            </a:extLst>
          </p:cNvPr>
          <p:cNvSpPr txBox="1"/>
          <p:nvPr/>
        </p:nvSpPr>
        <p:spPr>
          <a:xfrm>
            <a:off x="10500442" y="14787614"/>
            <a:ext cx="892032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implemented</a:t>
            </a:r>
            <a:r>
              <a:rPr lang="de-CH" sz="2800" dirty="0"/>
              <a:t> </a:t>
            </a:r>
            <a:r>
              <a:rPr lang="de-CH" sz="2800" dirty="0" err="1"/>
              <a:t>three</a:t>
            </a:r>
            <a:r>
              <a:rPr lang="de-CH" sz="2800" dirty="0"/>
              <a:t> </a:t>
            </a:r>
            <a:r>
              <a:rPr lang="de-CH" sz="2800" dirty="0" err="1"/>
              <a:t>combination</a:t>
            </a:r>
            <a:r>
              <a:rPr lang="de-CH" sz="2800" dirty="0"/>
              <a:t> </a:t>
            </a:r>
            <a:r>
              <a:rPr lang="de-CH" sz="2800" dirty="0" err="1"/>
              <a:t>methods</a:t>
            </a:r>
            <a:r>
              <a:rPr lang="de-CH" sz="2800" dirty="0"/>
              <a:t> to </a:t>
            </a:r>
            <a:br>
              <a:rPr lang="de-CH" sz="2800" dirty="0"/>
            </a:br>
            <a:r>
              <a:rPr lang="de-CH" sz="2800" dirty="0" err="1"/>
              <a:t>increase</a:t>
            </a:r>
            <a:r>
              <a:rPr lang="de-CH" sz="2800" dirty="0"/>
              <a:t> </a:t>
            </a:r>
            <a:r>
              <a:rPr lang="de-CH" sz="2800" dirty="0" err="1"/>
              <a:t>transferrability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tested</a:t>
            </a:r>
            <a:r>
              <a:rPr lang="de-CH" sz="2800" dirty="0"/>
              <a:t> all </a:t>
            </a:r>
            <a:r>
              <a:rPr lang="de-CH" sz="2800" dirty="0" err="1"/>
              <a:t>methods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Inception </a:t>
            </a:r>
            <a:r>
              <a:rPr lang="de-CH" sz="2800" dirty="0" err="1"/>
              <a:t>and</a:t>
            </a:r>
            <a:r>
              <a:rPr lang="de-CH" sz="2800" dirty="0"/>
              <a:t> VGG-16 </a:t>
            </a:r>
            <a:r>
              <a:rPr lang="de-CH" sz="2800" dirty="0" err="1"/>
              <a:t>models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Measured</a:t>
            </a:r>
            <a:r>
              <a:rPr lang="de-CH" sz="2800" dirty="0"/>
              <a:t> </a:t>
            </a:r>
            <a:r>
              <a:rPr lang="de-CH" sz="2800" dirty="0" err="1"/>
              <a:t>transferrability</a:t>
            </a:r>
            <a:r>
              <a:rPr lang="de-CH" sz="2800" dirty="0"/>
              <a:t> on ResNet-152</a:t>
            </a:r>
          </a:p>
        </p:txBody>
      </p:sp>
      <p:sp>
        <p:nvSpPr>
          <p:cNvPr id="40" name="TextBox 68">
            <a:extLst>
              <a:ext uri="{FF2B5EF4-FFF2-40B4-BE49-F238E27FC236}">
                <a16:creationId xmlns:a16="http://schemas.microsoft.com/office/drawing/2014/main" id="{0B009749-53DC-C542-86ED-6114FA81B4B1}"/>
              </a:ext>
            </a:extLst>
          </p:cNvPr>
          <p:cNvSpPr txBox="1"/>
          <p:nvPr/>
        </p:nvSpPr>
        <p:spPr>
          <a:xfrm>
            <a:off x="10561647" y="16638116"/>
            <a:ext cx="79584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.Apple Color Emoji UI"/>
              <a:buChar char="✔️"/>
            </a:pPr>
            <a:r>
              <a:rPr lang="de-CH" sz="2800" dirty="0"/>
              <a:t>Alg. 2 </a:t>
            </a:r>
            <a:r>
              <a:rPr lang="de-CH" sz="2800" dirty="0" err="1"/>
              <a:t>results</a:t>
            </a:r>
            <a:r>
              <a:rPr lang="de-CH" sz="2800" dirty="0"/>
              <a:t> in high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</a:t>
            </a:r>
            <a:r>
              <a:rPr lang="de-CH" sz="2800" dirty="0" err="1"/>
              <a:t>both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br>
              <a:rPr lang="de-CH" sz="2800" dirty="0"/>
            </a:br>
            <a:r>
              <a:rPr lang="de-CH" sz="2800" dirty="0" err="1"/>
              <a:t>used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</a:t>
            </a:r>
            <a:r>
              <a:rPr lang="de-CH" sz="2800" dirty="0" err="1"/>
              <a:t>training</a:t>
            </a:r>
            <a:endParaRPr lang="de-CH" sz="2800" dirty="0"/>
          </a:p>
        </p:txBody>
      </p:sp>
      <p:sp>
        <p:nvSpPr>
          <p:cNvPr id="41" name="TextBox 68">
            <a:extLst>
              <a:ext uri="{FF2B5EF4-FFF2-40B4-BE49-F238E27FC236}">
                <a16:creationId xmlns:a16="http://schemas.microsoft.com/office/drawing/2014/main" id="{E079F6A6-663A-C743-8BEB-88036B833374}"/>
              </a:ext>
            </a:extLst>
          </p:cNvPr>
          <p:cNvSpPr txBox="1"/>
          <p:nvPr/>
        </p:nvSpPr>
        <p:spPr>
          <a:xfrm>
            <a:off x="10574843" y="17768006"/>
            <a:ext cx="83598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.PingFang SC Regular"/>
              <a:buChar char="╳"/>
            </a:pPr>
            <a:r>
              <a:rPr lang="de-CH" sz="2800" dirty="0"/>
              <a:t>All </a:t>
            </a:r>
            <a:r>
              <a:rPr lang="de-CH" sz="2800" dirty="0" err="1"/>
              <a:t>tested</a:t>
            </a:r>
            <a:r>
              <a:rPr lang="de-CH" sz="2800" dirty="0"/>
              <a:t> </a:t>
            </a:r>
            <a:r>
              <a:rPr lang="de-CH" sz="2800" dirty="0" err="1"/>
              <a:t>methods</a:t>
            </a:r>
            <a:r>
              <a:rPr lang="de-CH" sz="2800" dirty="0"/>
              <a:t> </a:t>
            </a:r>
            <a:r>
              <a:rPr lang="de-CH" sz="2800" dirty="0" err="1"/>
              <a:t>couldn’t</a:t>
            </a:r>
            <a:r>
              <a:rPr lang="de-CH" sz="2800" dirty="0"/>
              <a:t> </a:t>
            </a:r>
            <a:r>
              <a:rPr lang="de-CH" sz="2800" dirty="0" err="1"/>
              <a:t>significantly</a:t>
            </a:r>
            <a:r>
              <a:rPr lang="de-CH" sz="2800" dirty="0"/>
              <a:t> </a:t>
            </a:r>
            <a:r>
              <a:rPr lang="de-CH" sz="2800" dirty="0" err="1"/>
              <a:t>increase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rate on ResNet-152</a:t>
            </a:r>
            <a:br>
              <a:rPr lang="de-CH" sz="2800" dirty="0"/>
            </a:br>
            <a:endParaRPr lang="de-CH" sz="2800" dirty="0"/>
          </a:p>
          <a:p>
            <a:pPr marL="457200" indent="-457200">
              <a:buFont typeface=".PingFang SC Regular"/>
              <a:buChar char="╳"/>
            </a:pPr>
            <a:r>
              <a:rPr lang="de-CH" sz="2800" dirty="0"/>
              <a:t>The </a:t>
            </a:r>
            <a:r>
              <a:rPr lang="de-CH" sz="2800" dirty="0" err="1"/>
              <a:t>methods</a:t>
            </a:r>
            <a:r>
              <a:rPr lang="de-CH" sz="2800" dirty="0"/>
              <a:t> </a:t>
            </a:r>
            <a:r>
              <a:rPr lang="de-CH" sz="2800" dirty="0" err="1"/>
              <a:t>didn’t</a:t>
            </a:r>
            <a:r>
              <a:rPr lang="de-CH" sz="2800" dirty="0"/>
              <a:t> </a:t>
            </a:r>
            <a:r>
              <a:rPr lang="de-CH" sz="2800" dirty="0" err="1"/>
              <a:t>increate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on Inception </a:t>
            </a:r>
            <a:r>
              <a:rPr lang="de-CH" sz="2800" dirty="0" err="1"/>
              <a:t>or</a:t>
            </a:r>
            <a:r>
              <a:rPr lang="de-CH" sz="2800" dirty="0"/>
              <a:t> VGG-16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AF4FC6C-6E1B-0F48-A0C7-D824AF1DD2CC}"/>
              </a:ext>
            </a:extLst>
          </p:cNvPr>
          <p:cNvSpPr/>
          <p:nvPr/>
        </p:nvSpPr>
        <p:spPr>
          <a:xfrm>
            <a:off x="10500442" y="20821329"/>
            <a:ext cx="197747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2400" dirty="0"/>
              <a:t>[1] </a:t>
            </a:r>
            <a:r>
              <a:rPr lang="de-CH" sz="2400" dirty="0" err="1"/>
              <a:t>Moosavi-Dezfooli</a:t>
            </a:r>
            <a:r>
              <a:rPr lang="de-CH" sz="2400" dirty="0"/>
              <a:t>, et al. «Universal </a:t>
            </a:r>
            <a:r>
              <a:rPr lang="de-CH" sz="2400" dirty="0" err="1"/>
              <a:t>Adversarial</a:t>
            </a:r>
            <a:r>
              <a:rPr lang="de-CH" sz="2400" dirty="0"/>
              <a:t> </a:t>
            </a:r>
            <a:r>
              <a:rPr lang="de-CH" sz="2400" dirty="0" err="1"/>
              <a:t>Perturbations</a:t>
            </a:r>
            <a:r>
              <a:rPr lang="de-CH" sz="2400" dirty="0"/>
              <a:t>». In </a:t>
            </a:r>
            <a:r>
              <a:rPr lang="de-CH" sz="2400" i="1" dirty="0"/>
              <a:t>2017 IEEE Conference on Computer Vision </a:t>
            </a:r>
            <a:r>
              <a:rPr lang="de-CH" sz="2400" i="1" dirty="0" err="1"/>
              <a:t>and</a:t>
            </a:r>
            <a:r>
              <a:rPr lang="de-CH" sz="2400" i="1" dirty="0"/>
              <a:t> Pattern Recognition (CVPR)</a:t>
            </a:r>
            <a:r>
              <a:rPr lang="de-CH" sz="2400" dirty="0"/>
              <a:t>, 86–94, 2017.</a:t>
            </a:r>
            <a:endParaRPr lang="de-CH" sz="2400" dirty="0">
              <a:effectLst/>
            </a:endParaRPr>
          </a:p>
        </p:txBody>
      </p:sp>
      <p:sp>
        <p:nvSpPr>
          <p:cNvPr id="46" name="TextBox 68">
            <a:extLst>
              <a:ext uri="{FF2B5EF4-FFF2-40B4-BE49-F238E27FC236}">
                <a16:creationId xmlns:a16="http://schemas.microsoft.com/office/drawing/2014/main" id="{E30A35D1-DB78-924E-889D-F31B58603D00}"/>
              </a:ext>
            </a:extLst>
          </p:cNvPr>
          <p:cNvSpPr txBox="1"/>
          <p:nvPr/>
        </p:nvSpPr>
        <p:spPr>
          <a:xfrm>
            <a:off x="10578484" y="4245858"/>
            <a:ext cx="85469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Implemented</a:t>
            </a:r>
            <a:r>
              <a:rPr lang="de-CH" sz="2800" dirty="0"/>
              <a:t> </a:t>
            </a:r>
            <a:r>
              <a:rPr lang="de-CH" sz="2800" dirty="0" err="1"/>
              <a:t>algorithm</a:t>
            </a:r>
            <a:r>
              <a:rPr lang="de-CH" sz="2800" dirty="0"/>
              <a:t> </a:t>
            </a:r>
            <a:r>
              <a:rPr lang="de-CH" sz="2800" dirty="0" err="1"/>
              <a:t>of</a:t>
            </a:r>
            <a:r>
              <a:rPr lang="de-CH" sz="2800" dirty="0"/>
              <a:t> </a:t>
            </a:r>
            <a:r>
              <a:rPr lang="de-CH" sz="2800" dirty="0" err="1"/>
              <a:t>Moosavi-Dezfooli</a:t>
            </a:r>
            <a:r>
              <a:rPr lang="de-CH" sz="2800" dirty="0"/>
              <a:t> et al.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Created</a:t>
            </a:r>
            <a:r>
              <a:rPr lang="de-CH" sz="2800" dirty="0"/>
              <a:t>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5 </a:t>
            </a:r>
            <a:r>
              <a:rPr lang="de-CH" sz="2800" dirty="0" err="1"/>
              <a:t>models</a:t>
            </a:r>
            <a:r>
              <a:rPr lang="de-CH" sz="2800" dirty="0"/>
              <a:t> </a:t>
            </a:r>
            <a:r>
              <a:rPr lang="de-CH" sz="2800" dirty="0" err="1"/>
              <a:t>with</a:t>
            </a:r>
            <a:r>
              <a:rPr lang="de-CH" sz="2800" dirty="0"/>
              <a:t> </a:t>
            </a:r>
            <a:r>
              <a:rPr lang="de-CH" sz="2800" dirty="0" err="1"/>
              <a:t>ImageNet</a:t>
            </a:r>
            <a:r>
              <a:rPr lang="de-CH" sz="2800" dirty="0"/>
              <a:t> </a:t>
            </a:r>
            <a:r>
              <a:rPr lang="de-CH" sz="2800" dirty="0" err="1"/>
              <a:t>data</a:t>
            </a:r>
            <a:endParaRPr lang="de-CH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800" dirty="0" err="1"/>
              <a:t>Measured</a:t>
            </a:r>
            <a:r>
              <a:rPr lang="de-CH" sz="2800" dirty="0"/>
              <a:t>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rate on </a:t>
            </a:r>
            <a:r>
              <a:rPr lang="de-CH" sz="2800" dirty="0" err="1"/>
              <a:t>the</a:t>
            </a:r>
            <a:r>
              <a:rPr lang="de-CH" sz="2800" dirty="0"/>
              <a:t> </a:t>
            </a:r>
            <a:r>
              <a:rPr lang="de-CH" sz="2800" dirty="0" err="1"/>
              <a:t>ImageNet</a:t>
            </a:r>
            <a:r>
              <a:rPr lang="de-CH" sz="2800" dirty="0"/>
              <a:t> </a:t>
            </a:r>
            <a:r>
              <a:rPr lang="de-CH" sz="2800" dirty="0" err="1"/>
              <a:t>validation</a:t>
            </a:r>
            <a:r>
              <a:rPr lang="de-CH" sz="2800" dirty="0"/>
              <a:t> </a:t>
            </a:r>
            <a:r>
              <a:rPr lang="de-CH" sz="2800" dirty="0" err="1"/>
              <a:t>set</a:t>
            </a:r>
            <a:endParaRPr lang="de-CH" sz="2800" dirty="0"/>
          </a:p>
        </p:txBody>
      </p:sp>
      <p:sp>
        <p:nvSpPr>
          <p:cNvPr id="48" name="TextBox 68">
            <a:extLst>
              <a:ext uri="{FF2B5EF4-FFF2-40B4-BE49-F238E27FC236}">
                <a16:creationId xmlns:a16="http://schemas.microsoft.com/office/drawing/2014/main" id="{86DFE79F-AAC3-0D45-960E-BF37896B74D3}"/>
              </a:ext>
            </a:extLst>
          </p:cNvPr>
          <p:cNvSpPr txBox="1"/>
          <p:nvPr/>
        </p:nvSpPr>
        <p:spPr>
          <a:xfrm>
            <a:off x="10578485" y="6181182"/>
            <a:ext cx="85458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.Apple Color Emoji UI"/>
              <a:buChar char="✔️"/>
            </a:pPr>
            <a:r>
              <a:rPr lang="de-CH" sz="2800" dirty="0" err="1"/>
              <a:t>We</a:t>
            </a:r>
            <a:r>
              <a:rPr lang="de-CH" sz="2800" dirty="0"/>
              <a:t> </a:t>
            </a:r>
            <a:r>
              <a:rPr lang="de-CH" sz="2800" dirty="0" err="1"/>
              <a:t>achieved</a:t>
            </a:r>
            <a:r>
              <a:rPr lang="de-CH" sz="2800" dirty="0"/>
              <a:t> </a:t>
            </a:r>
            <a:r>
              <a:rPr lang="de-CH" sz="2800" dirty="0" err="1"/>
              <a:t>similar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VGG-F, Inception </a:t>
            </a:r>
            <a:br>
              <a:rPr lang="de-CH" sz="2800" dirty="0"/>
            </a:br>
            <a:r>
              <a:rPr lang="de-CH" sz="2800" dirty="0" err="1"/>
              <a:t>and</a:t>
            </a:r>
            <a:r>
              <a:rPr lang="de-CH" sz="2800" dirty="0"/>
              <a:t> ResNet-152 </a:t>
            </a:r>
            <a:r>
              <a:rPr lang="de-CH" sz="2800" dirty="0" err="1"/>
              <a:t>as</a:t>
            </a:r>
            <a:r>
              <a:rPr lang="de-CH" sz="2800" dirty="0"/>
              <a:t> </a:t>
            </a:r>
            <a:r>
              <a:rPr lang="de-CH" sz="2800" dirty="0" err="1"/>
              <a:t>reported</a:t>
            </a:r>
            <a:r>
              <a:rPr lang="de-CH" sz="2800" dirty="0"/>
              <a:t> in [1].</a:t>
            </a:r>
          </a:p>
          <a:p>
            <a:pPr marL="457200" indent="-457200">
              <a:buFont typeface=".Apple Color Emoji UI"/>
              <a:buChar char="✔️"/>
            </a:pPr>
            <a:r>
              <a:rPr lang="de-CH" sz="2800" dirty="0"/>
              <a:t>The </a:t>
            </a:r>
            <a:r>
              <a:rPr lang="de-CH" sz="2800" dirty="0" err="1"/>
              <a:t>perturbations</a:t>
            </a:r>
            <a:r>
              <a:rPr lang="de-CH" sz="2800" dirty="0"/>
              <a:t> </a:t>
            </a:r>
            <a:r>
              <a:rPr lang="de-CH" sz="2800" dirty="0" err="1"/>
              <a:t>look</a:t>
            </a:r>
            <a:r>
              <a:rPr lang="de-CH" sz="2800" dirty="0"/>
              <a:t> </a:t>
            </a:r>
            <a:r>
              <a:rPr lang="de-CH" sz="2800" dirty="0" err="1"/>
              <a:t>similar</a:t>
            </a:r>
            <a:r>
              <a:rPr lang="de-CH" sz="2800" dirty="0"/>
              <a:t> to </a:t>
            </a:r>
            <a:r>
              <a:rPr lang="de-CH" sz="2800" dirty="0" err="1"/>
              <a:t>perturbations</a:t>
            </a:r>
            <a:r>
              <a:rPr lang="de-CH" sz="2800" dirty="0"/>
              <a:t> in [1]</a:t>
            </a:r>
          </a:p>
        </p:txBody>
      </p:sp>
      <p:sp>
        <p:nvSpPr>
          <p:cNvPr id="49" name="TextBox 68">
            <a:extLst>
              <a:ext uri="{FF2B5EF4-FFF2-40B4-BE49-F238E27FC236}">
                <a16:creationId xmlns:a16="http://schemas.microsoft.com/office/drawing/2014/main" id="{41817632-228A-F64F-9A71-E3B4207498C3}"/>
              </a:ext>
            </a:extLst>
          </p:cNvPr>
          <p:cNvSpPr txBox="1"/>
          <p:nvPr/>
        </p:nvSpPr>
        <p:spPr>
          <a:xfrm>
            <a:off x="10580092" y="8134818"/>
            <a:ext cx="89029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.PingFang SC Regular"/>
              <a:buChar char="╳"/>
            </a:pP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for</a:t>
            </a:r>
            <a:r>
              <a:rPr lang="de-CH" sz="2800" dirty="0"/>
              <a:t> VGG-16 </a:t>
            </a:r>
            <a:r>
              <a:rPr lang="de-CH" sz="2800" dirty="0" err="1"/>
              <a:t>and</a:t>
            </a:r>
            <a:r>
              <a:rPr lang="de-CH" sz="2800" dirty="0"/>
              <a:t> VGG-19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about</a:t>
            </a:r>
            <a:r>
              <a:rPr lang="de-CH" sz="2800" dirty="0"/>
              <a:t> 20% </a:t>
            </a:r>
            <a:r>
              <a:rPr lang="de-CH" sz="2800" dirty="0" err="1"/>
              <a:t>below</a:t>
            </a:r>
            <a:r>
              <a:rPr lang="de-CH" sz="2800" dirty="0"/>
              <a:t> [1]</a:t>
            </a:r>
          </a:p>
          <a:p>
            <a:pPr marL="457200" indent="-457200">
              <a:buFont typeface=".PingFang SC Regular"/>
              <a:buChar char="╳"/>
            </a:pPr>
            <a:r>
              <a:rPr lang="de-CH" sz="2800" dirty="0" err="1"/>
              <a:t>When</a:t>
            </a:r>
            <a:r>
              <a:rPr lang="de-CH" sz="2800" dirty="0"/>
              <a:t> </a:t>
            </a:r>
            <a:r>
              <a:rPr lang="de-CH" sz="2800" dirty="0" err="1"/>
              <a:t>transferred</a:t>
            </a:r>
            <a:r>
              <a:rPr lang="de-CH" sz="2800" dirty="0"/>
              <a:t> to </a:t>
            </a:r>
            <a:r>
              <a:rPr lang="de-CH" sz="2800" dirty="0" err="1"/>
              <a:t>other</a:t>
            </a:r>
            <a:r>
              <a:rPr lang="de-CH" sz="2800" dirty="0"/>
              <a:t> </a:t>
            </a:r>
            <a:r>
              <a:rPr lang="de-CH" sz="2800" dirty="0" err="1"/>
              <a:t>models</a:t>
            </a:r>
            <a:r>
              <a:rPr lang="de-CH" sz="2800" dirty="0"/>
              <a:t>, </a:t>
            </a:r>
            <a:r>
              <a:rPr lang="de-CH" sz="2800" dirty="0" err="1"/>
              <a:t>our</a:t>
            </a:r>
            <a:r>
              <a:rPr lang="de-CH" sz="2800" dirty="0"/>
              <a:t> </a:t>
            </a:r>
            <a:r>
              <a:rPr lang="de-CH" sz="2800" dirty="0" err="1"/>
              <a:t>fooling</a:t>
            </a:r>
            <a:r>
              <a:rPr lang="de-CH" sz="2800" dirty="0"/>
              <a:t> </a:t>
            </a:r>
            <a:r>
              <a:rPr lang="de-CH" sz="2800" dirty="0" err="1"/>
              <a:t>rates</a:t>
            </a:r>
            <a:r>
              <a:rPr lang="de-CH" sz="2800" dirty="0"/>
              <a:t> </a:t>
            </a:r>
            <a:r>
              <a:rPr lang="de-CH" sz="2800" dirty="0" err="1"/>
              <a:t>are</a:t>
            </a:r>
            <a:r>
              <a:rPr lang="de-CH" sz="2800" dirty="0"/>
              <a:t> </a:t>
            </a:r>
            <a:r>
              <a:rPr lang="de-CH" sz="2800" dirty="0" err="1"/>
              <a:t>about</a:t>
            </a:r>
            <a:r>
              <a:rPr lang="de-CH" sz="2800" dirty="0"/>
              <a:t> 20% </a:t>
            </a:r>
            <a:r>
              <a:rPr lang="de-CH" sz="2800" dirty="0" err="1"/>
              <a:t>below</a:t>
            </a:r>
            <a:r>
              <a:rPr lang="de-CH" sz="2800" dirty="0"/>
              <a:t> [1]</a:t>
            </a:r>
          </a:p>
        </p:txBody>
      </p:sp>
      <p:sp>
        <p:nvSpPr>
          <p:cNvPr id="51" name="TextBox 44">
            <a:extLst>
              <a:ext uri="{FF2B5EF4-FFF2-40B4-BE49-F238E27FC236}">
                <a16:creationId xmlns:a16="http://schemas.microsoft.com/office/drawing/2014/main" id="{3DDC6A33-2AD2-EF4D-B436-7994E0200041}"/>
              </a:ext>
            </a:extLst>
          </p:cNvPr>
          <p:cNvSpPr txBox="1"/>
          <p:nvPr/>
        </p:nvSpPr>
        <p:spPr>
          <a:xfrm>
            <a:off x="15758508" y="12751476"/>
            <a:ext cx="8699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400" i="1" dirty="0"/>
              <a:t>Beispiele von generierten Störwerten für die fünf getesteten Modelle</a:t>
            </a:r>
          </a:p>
        </p:txBody>
      </p:sp>
      <p:sp>
        <p:nvSpPr>
          <p:cNvPr id="58" name="TextBox 44">
            <a:extLst>
              <a:ext uri="{FF2B5EF4-FFF2-40B4-BE49-F238E27FC236}">
                <a16:creationId xmlns:a16="http://schemas.microsoft.com/office/drawing/2014/main" id="{0F3AE3E7-FB12-3B4E-A6CE-436B13EEDBA3}"/>
              </a:ext>
            </a:extLst>
          </p:cNvPr>
          <p:cNvSpPr txBox="1"/>
          <p:nvPr/>
        </p:nvSpPr>
        <p:spPr>
          <a:xfrm>
            <a:off x="19995943" y="8551951"/>
            <a:ext cx="918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400" i="1" dirty="0"/>
              <a:t>Für jedes Modell wurde ein </a:t>
            </a:r>
            <a:r>
              <a:rPr lang="de-CH" sz="2400" i="1" dirty="0" err="1"/>
              <a:t>Störwert</a:t>
            </a:r>
            <a:r>
              <a:rPr lang="de-CH" sz="2400" i="1" dirty="0"/>
              <a:t> generiert und dessen </a:t>
            </a:r>
            <a:r>
              <a:rPr lang="de-CH" sz="2400" i="1" dirty="0" err="1"/>
              <a:t>Störrate</a:t>
            </a:r>
            <a:r>
              <a:rPr lang="de-CH" sz="2400" i="1" dirty="0"/>
              <a:t> auf allen Modellen gemessen.</a:t>
            </a:r>
          </a:p>
        </p:txBody>
      </p:sp>
      <p:sp>
        <p:nvSpPr>
          <p:cNvPr id="60" name="TextBox 44">
            <a:extLst>
              <a:ext uri="{FF2B5EF4-FFF2-40B4-BE49-F238E27FC236}">
                <a16:creationId xmlns:a16="http://schemas.microsoft.com/office/drawing/2014/main" id="{56EB9A14-2188-FD4B-AE9C-D32664F1D805}"/>
              </a:ext>
            </a:extLst>
          </p:cNvPr>
          <p:cNvSpPr txBox="1"/>
          <p:nvPr/>
        </p:nvSpPr>
        <p:spPr>
          <a:xfrm>
            <a:off x="19685408" y="19856488"/>
            <a:ext cx="918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400" i="1" dirty="0" err="1"/>
              <a:t>Fooling</a:t>
            </a:r>
            <a:r>
              <a:rPr lang="de-CH" sz="2400" i="1" dirty="0"/>
              <a:t> </a:t>
            </a:r>
            <a:r>
              <a:rPr lang="de-CH" sz="2400" i="1" dirty="0" err="1"/>
              <a:t>rates</a:t>
            </a:r>
            <a:r>
              <a:rPr lang="de-CH" sz="2400" i="1" dirty="0"/>
              <a:t> </a:t>
            </a:r>
            <a:r>
              <a:rPr lang="de-CH" sz="2400" i="1" dirty="0" err="1"/>
              <a:t>measured</a:t>
            </a:r>
            <a:r>
              <a:rPr lang="de-CH" sz="2400" i="1" dirty="0"/>
              <a:t> on VGG-16, Inception </a:t>
            </a:r>
            <a:r>
              <a:rPr lang="de-CH" sz="2400" i="1" dirty="0" err="1"/>
              <a:t>and</a:t>
            </a:r>
            <a:r>
              <a:rPr lang="de-CH" sz="2400" i="1" dirty="0"/>
              <a:t> ResNet-152</a:t>
            </a:r>
          </a:p>
        </p:txBody>
      </p:sp>
    </p:spTree>
    <p:extLst>
      <p:ext uri="{BB962C8B-B14F-4D97-AF65-F5344CB8AC3E}">
        <p14:creationId xmlns:p14="http://schemas.microsoft.com/office/powerpoint/2010/main" val="3304882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1277</TotalTime>
  <Words>362</Words>
  <Application>Microsoft Macintosh PowerPoint</Application>
  <PresentationFormat>Custom</PresentationFormat>
  <Paragraphs>39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.Apple Color Emoji UI</vt:lpstr>
      <vt:lpstr>.PingFang SC Regular</vt:lpstr>
      <vt:lpstr>Arial</vt:lpstr>
      <vt:lpstr>Calibri</vt:lpstr>
      <vt:lpstr>Calibri Light</vt:lpstr>
      <vt:lpstr>Office Theme</vt:lpstr>
      <vt:lpstr>Combining Universal Adversarial Perturbations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</dc:title>
  <dc:creator>Maurus Kühne</dc:creator>
  <cp:lastModifiedBy>Maurus Kühne</cp:lastModifiedBy>
  <cp:revision>72</cp:revision>
  <cp:lastPrinted>2020-03-15T18:33:04Z</cp:lastPrinted>
  <dcterms:created xsi:type="dcterms:W3CDTF">2020-01-10T12:09:33Z</dcterms:created>
  <dcterms:modified xsi:type="dcterms:W3CDTF">2020-08-05T16:10:01Z</dcterms:modified>
</cp:coreProperties>
</file>